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 &amp; u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ks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Titeltekst</a:t>
            </a:r>
          </a:p>
        </p:txBody>
      </p:sp>
      <p:sp>
        <p:nvSpPr>
          <p:cNvPr id="12" name="Brødtekst, niveau et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13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n Hansen"/>
          <p:cNvSpPr txBox="1"/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–Jon Hansen</a:t>
            </a:r>
          </a:p>
        </p:txBody>
      </p:sp>
      <p:sp>
        <p:nvSpPr>
          <p:cNvPr id="94" name="“Skriv et citat her”."/>
          <p:cNvSpPr txBox="1"/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“Skriv et citat her”. </a:t>
            </a:r>
          </a:p>
        </p:txBody>
      </p:sp>
      <p:sp>
        <p:nvSpPr>
          <p:cNvPr id="95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Billede"/>
          <p:cNvSpPr/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vandr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lede"/>
          <p:cNvSpPr/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elteks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Titeltekst</a:t>
            </a:r>
          </a:p>
        </p:txBody>
      </p:sp>
      <p:sp>
        <p:nvSpPr>
          <p:cNvPr id="22" name="Brødtekst, niveau et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23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centrer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teks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Titeltekst</a:t>
            </a:r>
          </a:p>
        </p:txBody>
      </p:sp>
      <p:sp>
        <p:nvSpPr>
          <p:cNvPr id="31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lodr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illede"/>
          <p:cNvSpPr/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elteks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Titeltekst</a:t>
            </a:r>
          </a:p>
        </p:txBody>
      </p:sp>
      <p:sp>
        <p:nvSpPr>
          <p:cNvPr id="40" name="Brødtekst, niveau et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41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øve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eltek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Titeltekst</a:t>
            </a:r>
          </a:p>
        </p:txBody>
      </p:sp>
      <p:sp>
        <p:nvSpPr>
          <p:cNvPr id="49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eltek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Titeltekst</a:t>
            </a:r>
          </a:p>
        </p:txBody>
      </p:sp>
      <p:sp>
        <p:nvSpPr>
          <p:cNvPr id="57" name="Brødtekst, niveau e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58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r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illede"/>
          <p:cNvSpPr/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eltek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Titeltekst</a:t>
            </a:r>
          </a:p>
        </p:txBody>
      </p:sp>
      <p:sp>
        <p:nvSpPr>
          <p:cNvPr id="67" name="Brødtekst, niveau et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68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te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rødtekst, niveau et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76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pr. 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illede"/>
          <p:cNvSpPr/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Billede"/>
          <p:cNvSpPr/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Billede"/>
          <p:cNvSpPr/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Lysbilled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ks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Titeltekst</a:t>
            </a:r>
          </a:p>
        </p:txBody>
      </p:sp>
      <p:sp>
        <p:nvSpPr>
          <p:cNvPr id="3" name="Brødtekst, niveau et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Brødtekst, niveau et</a:t>
            </a:r>
          </a:p>
          <a:p>
            <a:pPr lvl="1"/>
            <a:r>
              <a:t>Brødtekst, niveau to</a:t>
            </a:r>
          </a:p>
          <a:p>
            <a:pPr lvl="2"/>
            <a:r>
              <a:t>Brødtekst, niveau tre</a:t>
            </a:r>
          </a:p>
          <a:p>
            <a:pPr lvl="3"/>
            <a:r>
              <a:t>Brødtekst, niveau fire</a:t>
            </a:r>
          </a:p>
          <a:p>
            <a:pPr lvl="4"/>
            <a:r>
              <a:t>Brødtekst, niveau fem</a:t>
            </a:r>
          </a:p>
        </p:txBody>
      </p:sp>
      <p:sp>
        <p:nvSpPr>
          <p:cNvPr id="4" name="Lysbillednumm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819AC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baggrund2-01.png" descr="baggrund2-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58749" y="-1506333"/>
            <a:ext cx="28442830" cy="15999091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Transforming…"/>
          <p:cNvSpPr txBox="1"/>
          <p:nvPr/>
        </p:nvSpPr>
        <p:spPr>
          <a:xfrm>
            <a:off x="1229575" y="3041014"/>
            <a:ext cx="13982701" cy="77609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lnSpc>
                <a:spcPct val="90000"/>
              </a:lnSpc>
              <a:defRPr b="0" sz="13000">
                <a:solidFill>
                  <a:srgbClr val="2E2D2C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pPr>
            <a:r>
              <a:t>Transforming </a:t>
            </a:r>
          </a:p>
          <a:p>
            <a:pPr algn="l">
              <a:lnSpc>
                <a:spcPct val="90000"/>
              </a:lnSpc>
              <a:defRPr b="0" sz="13000">
                <a:solidFill>
                  <a:srgbClr val="2E2D2C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pPr>
            <a:r>
              <a:t>Collaborative</a:t>
            </a:r>
          </a:p>
          <a:p>
            <a:pPr algn="l">
              <a:lnSpc>
                <a:spcPct val="90000"/>
              </a:lnSpc>
              <a:defRPr b="0" sz="13000">
                <a:solidFill>
                  <a:srgbClr val="2E2D2C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pPr>
            <a:r>
              <a:t>Product </a:t>
            </a:r>
          </a:p>
          <a:p>
            <a:pPr algn="l">
              <a:lnSpc>
                <a:spcPct val="90000"/>
              </a:lnSpc>
              <a:defRPr b="0" sz="13000">
                <a:solidFill>
                  <a:srgbClr val="2E2D2C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pPr>
            <a:r>
              <a:t>Creation.</a:t>
            </a:r>
          </a:p>
        </p:txBody>
      </p:sp>
      <p:pic>
        <p:nvPicPr>
          <p:cNvPr id="121" name="Logo-black.png" descr="Logo-blac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091608" y="11915981"/>
            <a:ext cx="1642859" cy="1066159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14/11 2019"/>
          <p:cNvSpPr txBox="1"/>
          <p:nvPr/>
        </p:nvSpPr>
        <p:spPr>
          <a:xfrm>
            <a:off x="19872804" y="462169"/>
            <a:ext cx="3924301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90000"/>
              </a:lnSpc>
              <a:defRPr b="0" sz="5000">
                <a:solidFill>
                  <a:srgbClr val="2E2D2C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</a:lstStyle>
          <a:p>
            <a:pPr/>
            <a:r>
              <a:t>14/11 2019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baggrund2-01.png" descr="baggrund2-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58749" y="-1506333"/>
            <a:ext cx="28442830" cy="15999091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Agenda"/>
          <p:cNvSpPr txBox="1"/>
          <p:nvPr/>
        </p:nvSpPr>
        <p:spPr>
          <a:xfrm>
            <a:off x="1254515" y="1450296"/>
            <a:ext cx="4686301" cy="168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90000"/>
              </a:lnSpc>
              <a:defRPr b="0" sz="10000">
                <a:solidFill>
                  <a:srgbClr val="2E2D2C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1pPr>
          </a:lstStyle>
          <a:p>
            <a:pPr/>
            <a:r>
              <a:t>Agenda</a:t>
            </a:r>
          </a:p>
        </p:txBody>
      </p:sp>
      <p:sp>
        <p:nvSpPr>
          <p:cNvPr id="126" name="&gt; Introduction…"/>
          <p:cNvSpPr txBox="1"/>
          <p:nvPr/>
        </p:nvSpPr>
        <p:spPr>
          <a:xfrm>
            <a:off x="2513654" y="3865944"/>
            <a:ext cx="5829301" cy="650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 sz="5000"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pPr>
            <a:r>
              <a:t>&gt; Introduction</a:t>
            </a:r>
          </a:p>
          <a:p>
            <a:pPr algn="l">
              <a:defRPr b="0" sz="5000"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pPr>
            <a:r>
              <a:t>&gt; Point 1.1</a:t>
            </a:r>
          </a:p>
          <a:p>
            <a:pPr algn="l">
              <a:defRPr b="0" sz="5000"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pPr>
            <a:r>
              <a:t>&gt; Point 3</a:t>
            </a:r>
          </a:p>
          <a:p>
            <a:pPr algn="l">
              <a:defRPr b="0" sz="5000"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pPr>
            <a:r>
              <a:t>&gt; What’s new?</a:t>
            </a:r>
            <a:br/>
          </a:p>
          <a:p>
            <a:pPr algn="l">
              <a:defRPr b="0" sz="5000"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pPr>
            <a:r>
              <a:t>&gt; Lunch</a:t>
            </a:r>
            <a:br/>
            <a:br/>
            <a:r>
              <a:t>&gt; End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background1_1.png" descr="background1_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706243"/>
            <a:ext cx="24384001" cy="162519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819AC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“"/>
          <p:cNvSpPr txBox="1"/>
          <p:nvPr/>
        </p:nvSpPr>
        <p:spPr>
          <a:xfrm>
            <a:off x="15591487" y="-2397952"/>
            <a:ext cx="19689143" cy="1606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lnSpc>
                <a:spcPct val="90000"/>
              </a:lnSpc>
              <a:defRPr b="0" sz="100000">
                <a:solidFill>
                  <a:srgbClr val="FFF96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31" name="We are trying to create the internet of product creation."/>
          <p:cNvSpPr txBox="1"/>
          <p:nvPr/>
        </p:nvSpPr>
        <p:spPr>
          <a:xfrm>
            <a:off x="1229575" y="3909059"/>
            <a:ext cx="19976543" cy="5897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lnSpc>
                <a:spcPct val="90000"/>
              </a:lnSpc>
              <a:defRPr b="0" sz="13000">
                <a:solidFill>
                  <a:srgbClr val="2E2D2C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1pPr>
          </a:lstStyle>
          <a:p>
            <a:pPr/>
            <a:r>
              <a:t>We are trying to create the internet of product creation.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4E4D5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1.…"/>
          <p:cNvSpPr/>
          <p:nvPr/>
        </p:nvSpPr>
        <p:spPr>
          <a:xfrm>
            <a:off x="1257817" y="4152259"/>
            <a:ext cx="5180230" cy="6322403"/>
          </a:xfrm>
          <a:prstGeom prst="rect">
            <a:avLst/>
          </a:prstGeom>
          <a:solidFill>
            <a:srgbClr val="FFF96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/>
          <a:p>
            <a:pPr marL="508000" marR="508000" algn="l" defTabSz="457200">
              <a:lnSpc>
                <a:spcPts val="13900"/>
              </a:lnSpc>
              <a:spcBef>
                <a:spcPts val="2000"/>
              </a:spcBef>
              <a:defRPr b="0" sz="10000">
                <a:solidFill>
                  <a:srgbClr val="2E2D2C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pPr>
            <a:r>
              <a:t>1.</a:t>
            </a:r>
          </a:p>
          <a:p>
            <a:pPr marL="508000" marR="508000" algn="l" defTabSz="457200">
              <a:lnSpc>
                <a:spcPts val="7300"/>
              </a:lnSpc>
              <a:spcBef>
                <a:spcPts val="2000"/>
              </a:spcBef>
              <a:defRPr b="0" sz="4500">
                <a:solidFill>
                  <a:srgbClr val="2E2D2C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pPr>
            <a:r>
              <a:t>Wider adoption of Open Source Hardware.</a:t>
            </a:r>
          </a:p>
        </p:txBody>
      </p:sp>
      <p:sp>
        <p:nvSpPr>
          <p:cNvPr id="134" name="2.…"/>
          <p:cNvSpPr/>
          <p:nvPr/>
        </p:nvSpPr>
        <p:spPr>
          <a:xfrm>
            <a:off x="6820529" y="4152259"/>
            <a:ext cx="5180230" cy="6322403"/>
          </a:xfrm>
          <a:prstGeom prst="rect">
            <a:avLst/>
          </a:prstGeom>
          <a:solidFill>
            <a:srgbClr val="FFF96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/>
          <a:p>
            <a:pPr marL="508000" marR="508000" algn="l" defTabSz="457200">
              <a:lnSpc>
                <a:spcPts val="13900"/>
              </a:lnSpc>
              <a:spcBef>
                <a:spcPts val="2000"/>
              </a:spcBef>
              <a:defRPr b="0" sz="10000">
                <a:solidFill>
                  <a:srgbClr val="2E2D2C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pPr>
            <a:r>
              <a:t>2.</a:t>
            </a:r>
          </a:p>
          <a:p>
            <a:pPr marL="508000" marR="508000" algn="l" defTabSz="457200">
              <a:lnSpc>
                <a:spcPts val="7300"/>
              </a:lnSpc>
              <a:spcBef>
                <a:spcPts val="2000"/>
              </a:spcBef>
              <a:defRPr b="0" sz="4500">
                <a:solidFill>
                  <a:srgbClr val="2E2D2C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pPr>
            <a:r>
              <a:t>Enable fablabs to support companies.</a:t>
            </a:r>
          </a:p>
        </p:txBody>
      </p:sp>
      <p:sp>
        <p:nvSpPr>
          <p:cNvPr id="135" name="3.…"/>
          <p:cNvSpPr/>
          <p:nvPr/>
        </p:nvSpPr>
        <p:spPr>
          <a:xfrm>
            <a:off x="12383241" y="4152259"/>
            <a:ext cx="5180230" cy="6322403"/>
          </a:xfrm>
          <a:prstGeom prst="rect">
            <a:avLst/>
          </a:prstGeom>
          <a:solidFill>
            <a:srgbClr val="FFF96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/>
          <a:p>
            <a:pPr marL="508000" marR="508000" algn="l" defTabSz="457200">
              <a:lnSpc>
                <a:spcPts val="13900"/>
              </a:lnSpc>
              <a:spcBef>
                <a:spcPts val="2000"/>
              </a:spcBef>
              <a:defRPr b="0" sz="10000">
                <a:solidFill>
                  <a:srgbClr val="2E2D2C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pPr>
            <a:r>
              <a:t>3.</a:t>
            </a:r>
          </a:p>
          <a:p>
            <a:pPr marL="508000" marR="508000" algn="l" defTabSz="457200">
              <a:lnSpc>
                <a:spcPts val="7300"/>
              </a:lnSpc>
              <a:spcBef>
                <a:spcPts val="2000"/>
              </a:spcBef>
              <a:defRPr b="0" sz="4500">
                <a:solidFill>
                  <a:srgbClr val="2E2D2C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pPr>
            <a:r>
              <a:t>Provide IT solutions for OSH development.</a:t>
            </a:r>
          </a:p>
        </p:txBody>
      </p:sp>
      <p:sp>
        <p:nvSpPr>
          <p:cNvPr id="136" name="4.…"/>
          <p:cNvSpPr/>
          <p:nvPr/>
        </p:nvSpPr>
        <p:spPr>
          <a:xfrm>
            <a:off x="17945954" y="4152259"/>
            <a:ext cx="5180229" cy="5611261"/>
          </a:xfrm>
          <a:prstGeom prst="rect">
            <a:avLst/>
          </a:prstGeom>
          <a:solidFill>
            <a:srgbClr val="FFF96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/>
          <a:p>
            <a:pPr marL="508000" marR="508000" algn="l" defTabSz="457200">
              <a:lnSpc>
                <a:spcPts val="13900"/>
              </a:lnSpc>
              <a:spcBef>
                <a:spcPts val="2000"/>
              </a:spcBef>
              <a:defRPr b="0" sz="10000">
                <a:solidFill>
                  <a:srgbClr val="2E2D2C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pPr>
            <a:r>
              <a:t>4.</a:t>
            </a:r>
          </a:p>
          <a:p>
            <a:pPr marL="508000" marR="508000" algn="l" defTabSz="457200">
              <a:lnSpc>
                <a:spcPts val="7300"/>
              </a:lnSpc>
              <a:spcBef>
                <a:spcPts val="2000"/>
              </a:spcBef>
              <a:defRPr b="0" sz="4500">
                <a:solidFill>
                  <a:srgbClr val="2E2D2C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pPr>
            <a:r>
              <a:t>Document OSH journeys of 18 SMVs.</a:t>
            </a:r>
          </a:p>
        </p:txBody>
      </p:sp>
      <p:sp>
        <p:nvSpPr>
          <p:cNvPr id="137" name="Project goals ↴"/>
          <p:cNvSpPr txBox="1"/>
          <p:nvPr/>
        </p:nvSpPr>
        <p:spPr>
          <a:xfrm>
            <a:off x="1166075" y="1450296"/>
            <a:ext cx="12642851" cy="3148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lnSpc>
                <a:spcPct val="90000"/>
              </a:lnSpc>
              <a:defRPr b="0" sz="10000">
                <a:solidFill>
                  <a:srgbClr val="FFF96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pPr>
            <a:r>
              <a:t>Project goals ↴</a:t>
            </a:r>
          </a:p>
          <a:p>
            <a:pPr algn="l">
              <a:lnSpc>
                <a:spcPct val="90000"/>
              </a:lnSpc>
              <a:defRPr b="0" sz="10000">
                <a:solidFill>
                  <a:srgbClr val="FFF963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pP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Baggrund1.jpg" descr="Baggrund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0128" y="-2249594"/>
            <a:ext cx="24524256" cy="319028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0D0D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Logo_icon_white.png" descr="Logo_icon_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1188" y="0"/>
            <a:ext cx="21228499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Background"/>
          <p:cNvSpPr txBox="1"/>
          <p:nvPr/>
        </p:nvSpPr>
        <p:spPr>
          <a:xfrm>
            <a:off x="1254515" y="1450296"/>
            <a:ext cx="7734301" cy="168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lnSpc>
                <a:spcPct val="90000"/>
              </a:lnSpc>
              <a:defRPr b="0" sz="10000">
                <a:solidFill>
                  <a:srgbClr val="2E2D2C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defRPr>
            </a:lvl1pPr>
          </a:lstStyle>
          <a:p>
            <a:pPr/>
            <a:r>
              <a:t>Background</a:t>
            </a:r>
          </a:p>
        </p:txBody>
      </p:sp>
      <p:sp>
        <p:nvSpPr>
          <p:cNvPr id="143" name="Open source software (OSS) gave rise to a billion-euro economy. Open Source Hardware (OSH) is a recent and promising extension of open source practices to the creation of physical objects.…"/>
          <p:cNvSpPr txBox="1"/>
          <p:nvPr/>
        </p:nvSpPr>
        <p:spPr>
          <a:xfrm>
            <a:off x="2513654" y="3865944"/>
            <a:ext cx="19769830" cy="711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b="0" sz="5500">
                <a:solidFill>
                  <a:srgbClr val="2E2D2C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Open source software (OSS) gave rise to a billion-euro economy. Open Source Hardware (OSH) is a recent and promising extension of open source practices to the creation of physical objects. </a:t>
            </a:r>
          </a:p>
          <a:p>
            <a:pPr algn="l">
              <a:defRPr b="0" sz="5500">
                <a:solidFill>
                  <a:srgbClr val="2E2D2C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</a:p>
          <a:p>
            <a:pPr algn="l">
              <a:defRPr b="0" sz="5500">
                <a:solidFill>
                  <a:srgbClr val="2E2D2C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OPEN!NEXT focuses on  encouraging and supporting small medium enterprises (SMEs) to unleash OSH’s potential through engagement in collaborative open design of products and services together with fab</a:t>
            </a:r>
            <a:r>
              <a:rPr strike="sngStrike"/>
              <a:t> </a:t>
            </a:r>
            <a:r>
              <a:t>labs/makerspaces.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